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6"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p:scale>
          <a:sx n="50" d="100"/>
          <a:sy n="50" d="100"/>
        </p:scale>
        <p:origin x="-43" y="7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56990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4C8255AB-DB88-8C4A-9BEA-FA47F23A870D}" type="datetimeFigureOut">
              <a:rPr lang="en-US" smtClean="0"/>
              <a:t>11/17/2024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996411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4C8255AB-DB88-8C4A-9BEA-FA47F23A870D}" type="datetimeFigureOut">
              <a:rPr lang="en-US" smtClean="0"/>
              <a:t>11/17/2024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06832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59082103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887696353"/>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11/17/2024</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591626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4C8255AB-DB88-8C4A-9BEA-FA47F23A870D}" type="datetimeFigureOut">
              <a:rPr lang="en-US" smtClean="0"/>
              <a:t>11/17/2024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52477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4C8255AB-DB88-8C4A-9BEA-FA47F23A870D}" type="datetimeFigureOut">
              <a:rPr lang="en-US" smtClean="0"/>
              <a:t>11/17/2024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658379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4C8255AB-DB88-8C4A-9BEA-FA47F23A870D}" type="datetimeFigureOut">
              <a:rPr lang="en-US" smtClean="0"/>
              <a:t>11/17/2024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611794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4C8255AB-DB88-8C4A-9BEA-FA47F23A870D}" type="datetimeFigureOut">
              <a:rPr lang="en-US" smtClean="0"/>
              <a:t>11/17/2024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85402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4C8255AB-DB88-8C4A-9BEA-FA47F23A870D}" type="datetimeFigureOut">
              <a:rPr lang="en-US" smtClean="0"/>
              <a:t>11/17/2024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803291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4C8255AB-DB88-8C4A-9BEA-FA47F23A870D}" type="datetimeFigureOut">
              <a:rPr lang="en-US" smtClean="0"/>
              <a:t>11/17/2024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979081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4C8255AB-DB88-8C4A-9BEA-FA47F23A870D}" type="datetimeFigureOut">
              <a:rPr lang="en-US" smtClean="0"/>
              <a:t>11/17/2024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800573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4C8255AB-DB88-8C4A-9BEA-FA47F23A870D}" type="datetimeFigureOut">
              <a:rPr lang="en-US" smtClean="0"/>
              <a:t>11/17/2024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013171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3315079008"/>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sz="5400" b="1" dirty="0">
                <a:solidFill>
                  <a:schemeClr val="bg1"/>
                </a:solidFill>
                <a:latin typeface="Times New Roman" panose="02020603050405020304" pitchFamily="18" charset="0"/>
                <a:cs typeface="Times New Roman" panose="02020603050405020304" pitchFamily="18" charset="0"/>
              </a:rPr>
              <a:t>Applied Data Science capstone</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134760" y="156396"/>
            <a:ext cx="2499678"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Faiz Fareed  Syed</a:t>
            </a:r>
          </a:p>
          <a:p>
            <a:pPr algn="r"/>
            <a:r>
              <a:rPr lang="en-US" b="1" dirty="0">
                <a:solidFill>
                  <a:schemeClr val="bg1"/>
                </a:solidFill>
                <a:latin typeface="Tw Cen MT" panose="020B0602020104020603" pitchFamily="34" charset="77"/>
              </a:rPr>
              <a:t> November 17, 2024          </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METHODOLOGY</a:t>
            </a:r>
          </a:p>
          <a:p>
            <a:pPr>
              <a:spcBef>
                <a:spcPts val="500"/>
              </a:spcBef>
            </a:pPr>
            <a:r>
              <a:rPr lang="en-US" sz="3400" b="1" dirty="0">
                <a:latin typeface="Times New Roman" panose="02020603050405020304" pitchFamily="18" charset="0"/>
                <a:cs typeface="Times New Roman" panose="02020603050405020304" pitchFamily="18" charset="0"/>
              </a:rPr>
              <a:t>       Data Visualization</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637928"/>
            <a:ext cx="10515600" cy="2622223"/>
          </a:xfrm>
        </p:spPr>
        <p:txBody>
          <a:bodyPr>
            <a:normAutofit/>
          </a:bodyPr>
          <a:lstStyle/>
          <a:p>
            <a:r>
              <a:rPr lang="en-US" sz="2400" dirty="0">
                <a:latin typeface="Times New Roman" panose="02020603050405020304" pitchFamily="18" charset="0"/>
                <a:cs typeface="Times New Roman" panose="02020603050405020304" pitchFamily="18" charset="0"/>
              </a:rPr>
              <a:t>Dash</a:t>
            </a:r>
          </a:p>
          <a:p>
            <a:pPr lvl="1"/>
            <a:r>
              <a:rPr lang="en-US" sz="2000" dirty="0">
                <a:latin typeface="Times New Roman" panose="02020603050405020304" pitchFamily="18" charset="0"/>
                <a:cs typeface="Times New Roman" panose="02020603050405020304" pitchFamily="18" charset="0"/>
              </a:rPr>
              <a:t>Functions from Dash are used to generate an interactive site where we can toggle the input using a dropdown menu and a range slider.</a:t>
            </a:r>
          </a:p>
          <a:p>
            <a:pPr lvl="1"/>
            <a:r>
              <a:rPr lang="en-US" sz="2000" dirty="0">
                <a:latin typeface="Times New Roman" panose="02020603050405020304" pitchFamily="18" charset="0"/>
                <a:cs typeface="Times New Roman" panose="02020603050405020304" pitchFamily="18" charset="0"/>
              </a:rPr>
              <a:t>Using a pie chart and a scatterplot, the interactive site shows:</a:t>
            </a:r>
          </a:p>
          <a:p>
            <a:pPr lvl="2"/>
            <a:r>
              <a:rPr lang="en-US" sz="1800" dirty="0">
                <a:latin typeface="Times New Roman" panose="02020603050405020304" pitchFamily="18" charset="0"/>
                <a:cs typeface="Times New Roman" panose="02020603050405020304" pitchFamily="18" charset="0"/>
              </a:rPr>
              <a:t>The total success launches from each launch site</a:t>
            </a:r>
          </a:p>
          <a:p>
            <a:pPr lvl="2"/>
            <a:r>
              <a:rPr lang="en-US" sz="1800" dirty="0">
                <a:latin typeface="Times New Roman" panose="02020603050405020304" pitchFamily="18" charset="0"/>
                <a:cs typeface="Times New Roman" panose="02020603050405020304" pitchFamily="18" charset="0"/>
              </a:rPr>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METHODOLOGY</a:t>
            </a:r>
          </a:p>
          <a:p>
            <a:pPr>
              <a:spcBef>
                <a:spcPts val="500"/>
              </a:spcBef>
            </a:pPr>
            <a:r>
              <a:rPr lang="en-US" sz="3400" b="1" dirty="0">
                <a:latin typeface="Times New Roman" panose="02020603050405020304" pitchFamily="18" charset="0"/>
                <a:cs typeface="Times New Roman" panose="02020603050405020304" pitchFamily="18" charset="0"/>
              </a:rPr>
              <a:t>       Data Visualization</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latin typeface="Times New Roman" panose="02020603050405020304" pitchFamily="18" charset="0"/>
                <a:cs typeface="Times New Roman" panose="02020603050405020304" pitchFamily="18" charset="0"/>
              </a:rPr>
              <a:t>Functions from the Scikit-learn library are used to create our machine learning models.</a:t>
            </a:r>
          </a:p>
          <a:p>
            <a:r>
              <a:rPr lang="en-US" sz="2400" dirty="0">
                <a:latin typeface="Times New Roman" panose="02020603050405020304" pitchFamily="18" charset="0"/>
                <a:cs typeface="Times New Roman" panose="02020603050405020304" pitchFamily="18" charset="0"/>
              </a:rPr>
              <a:t>The machine learning prediction phase include the following steps:</a:t>
            </a:r>
          </a:p>
          <a:p>
            <a:pPr lvl="1"/>
            <a:r>
              <a:rPr lang="en-US" sz="2000" dirty="0">
                <a:latin typeface="Times New Roman" panose="02020603050405020304" pitchFamily="18" charset="0"/>
                <a:cs typeface="Times New Roman" panose="02020603050405020304" pitchFamily="18" charset="0"/>
              </a:rPr>
              <a:t>Standardizing the data</a:t>
            </a:r>
          </a:p>
          <a:p>
            <a:pPr lvl="1"/>
            <a:r>
              <a:rPr lang="en-US" sz="2000" dirty="0">
                <a:latin typeface="Times New Roman" panose="02020603050405020304" pitchFamily="18" charset="0"/>
                <a:cs typeface="Times New Roman" panose="02020603050405020304" pitchFamily="18" charset="0"/>
              </a:rPr>
              <a:t>Splitting the data into training and test data</a:t>
            </a:r>
          </a:p>
          <a:p>
            <a:pPr lvl="1"/>
            <a:r>
              <a:rPr lang="en-US" sz="2000" dirty="0">
                <a:latin typeface="Times New Roman" panose="02020603050405020304" pitchFamily="18" charset="0"/>
                <a:cs typeface="Times New Roman" panose="02020603050405020304" pitchFamily="18" charset="0"/>
              </a:rPr>
              <a:t>Creating machine learning models, which include:</a:t>
            </a:r>
          </a:p>
          <a:p>
            <a:pPr lvl="2"/>
            <a:r>
              <a:rPr lang="en-US" sz="1800" dirty="0">
                <a:latin typeface="Times New Roman" panose="02020603050405020304" pitchFamily="18" charset="0"/>
                <a:cs typeface="Times New Roman" panose="02020603050405020304" pitchFamily="18" charset="0"/>
              </a:rPr>
              <a:t>Logistic regression</a:t>
            </a:r>
          </a:p>
          <a:p>
            <a:pPr lvl="2"/>
            <a:r>
              <a:rPr lang="en-US" sz="1800" dirty="0">
                <a:latin typeface="Times New Roman" panose="02020603050405020304" pitchFamily="18" charset="0"/>
                <a:cs typeface="Times New Roman" panose="02020603050405020304" pitchFamily="18" charset="0"/>
              </a:rPr>
              <a:t>Support vector machine (SVM)</a:t>
            </a:r>
          </a:p>
          <a:p>
            <a:pPr lvl="2"/>
            <a:r>
              <a:rPr lang="en-US" sz="1800" dirty="0">
                <a:latin typeface="Times New Roman" panose="02020603050405020304" pitchFamily="18" charset="0"/>
                <a:cs typeface="Times New Roman" panose="02020603050405020304" pitchFamily="18" charset="0"/>
              </a:rPr>
              <a:t>Decision tree</a:t>
            </a:r>
          </a:p>
          <a:p>
            <a:pPr lvl="2"/>
            <a:r>
              <a:rPr lang="en-US" sz="1800" dirty="0">
                <a:latin typeface="Times New Roman" panose="02020603050405020304" pitchFamily="18" charset="0"/>
                <a:cs typeface="Times New Roman" panose="02020603050405020304" pitchFamily="18" charset="0"/>
              </a:rPr>
              <a:t>K nearest neighbors (KNN)</a:t>
            </a:r>
          </a:p>
          <a:p>
            <a:pPr lvl="1"/>
            <a:r>
              <a:rPr lang="en-US" sz="2000" dirty="0">
                <a:latin typeface="Times New Roman" panose="02020603050405020304" pitchFamily="18" charset="0"/>
                <a:cs typeface="Times New Roman" panose="02020603050405020304" pitchFamily="18" charset="0"/>
              </a:rPr>
              <a:t>Fit the models on the training set </a:t>
            </a:r>
          </a:p>
          <a:p>
            <a:pPr lvl="1"/>
            <a:r>
              <a:rPr lang="en-US" sz="2000" dirty="0">
                <a:latin typeface="Times New Roman" panose="02020603050405020304" pitchFamily="18" charset="0"/>
                <a:cs typeface="Times New Roman" panose="02020603050405020304" pitchFamily="18" charset="0"/>
              </a:rPr>
              <a:t>Find the best combination of hyperparameters for each model</a:t>
            </a:r>
          </a:p>
          <a:p>
            <a:pPr lvl="1"/>
            <a:r>
              <a:rPr lang="en-US" sz="2000" dirty="0">
                <a:latin typeface="Times New Roman" panose="02020603050405020304" pitchFamily="18" charset="0"/>
                <a:cs typeface="Times New Roman" panose="02020603050405020304" pitchFamily="18" charset="0"/>
              </a:rPr>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METHODOLOGY</a:t>
            </a:r>
          </a:p>
          <a:p>
            <a:pPr>
              <a:spcBef>
                <a:spcPts val="500"/>
              </a:spcBef>
            </a:pPr>
            <a:r>
              <a:rPr lang="en-US" sz="3400" b="1" dirty="0">
                <a:latin typeface="Times New Roman" panose="02020603050405020304" pitchFamily="18" charset="0"/>
                <a:cs typeface="Times New Roman" panose="02020603050405020304" pitchFamily="18" charset="0"/>
              </a:rPr>
              <a:t>       Machine Learning Prediction</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632351"/>
            <a:ext cx="10515600" cy="3051472"/>
          </a:xfrm>
        </p:spPr>
        <p:txBody>
          <a:bodyPr>
            <a:normAutofit/>
          </a:bodyPr>
          <a:lstStyle/>
          <a:p>
            <a:r>
              <a:rPr lang="en-US" sz="2400" dirty="0">
                <a:latin typeface="Times New Roman" panose="02020603050405020304" pitchFamily="18" charset="0"/>
                <a:cs typeface="Times New Roman" panose="02020603050405020304" pitchFamily="18" charset="0"/>
              </a:rPr>
              <a:t>The results are split into 5 sections:</a:t>
            </a:r>
          </a:p>
          <a:p>
            <a:pPr lvl="1"/>
            <a:r>
              <a:rPr lang="en-US" sz="2000" dirty="0">
                <a:latin typeface="Times New Roman" panose="02020603050405020304" pitchFamily="18" charset="0"/>
                <a:cs typeface="Times New Roman" panose="02020603050405020304" pitchFamily="18" charset="0"/>
              </a:rPr>
              <a:t>SQL (EDA with SQL)</a:t>
            </a:r>
          </a:p>
          <a:p>
            <a:pPr lvl="1"/>
            <a:r>
              <a:rPr lang="en-US" sz="2000" dirty="0">
                <a:latin typeface="Times New Roman" panose="02020603050405020304" pitchFamily="18" charset="0"/>
                <a:cs typeface="Times New Roman" panose="02020603050405020304" pitchFamily="18" charset="0"/>
              </a:rPr>
              <a:t>Matplotlib and Seaborn (EDA with Visualization)</a:t>
            </a:r>
          </a:p>
          <a:p>
            <a:pPr lvl="1"/>
            <a:r>
              <a:rPr lang="en-US" sz="2000" dirty="0">
                <a:latin typeface="Times New Roman" panose="02020603050405020304" pitchFamily="18" charset="0"/>
                <a:cs typeface="Times New Roman" panose="02020603050405020304" pitchFamily="18" charset="0"/>
              </a:rPr>
              <a:t>Folium</a:t>
            </a:r>
          </a:p>
          <a:p>
            <a:pPr lvl="1"/>
            <a:r>
              <a:rPr lang="en-US" sz="2000" dirty="0">
                <a:latin typeface="Times New Roman" panose="02020603050405020304" pitchFamily="18" charset="0"/>
                <a:cs typeface="Times New Roman" panose="02020603050405020304" pitchFamily="18" charset="0"/>
              </a:rPr>
              <a:t>Dash</a:t>
            </a:r>
          </a:p>
          <a:p>
            <a:pPr lvl="1"/>
            <a:r>
              <a:rPr lang="en-US" sz="2000" dirty="0">
                <a:latin typeface="Times New Roman" panose="02020603050405020304" pitchFamily="18" charset="0"/>
                <a:cs typeface="Times New Roman" panose="02020603050405020304" pitchFamily="18" charset="0"/>
              </a:rPr>
              <a:t>Predictive Analysis </a:t>
            </a:r>
          </a:p>
          <a:p>
            <a:r>
              <a:rPr lang="en-US" sz="2400" dirty="0">
                <a:latin typeface="Times New Roman" panose="02020603050405020304" pitchFamily="18" charset="0"/>
                <a:cs typeface="Times New Roman" panose="02020603050405020304" pitchFamily="18" charset="0"/>
              </a:rPr>
              <a:t>In all the graphs that follow, class 0 represents a failed launch outcome </a:t>
            </a:r>
          </a:p>
          <a:p>
            <a:pPr marL="0" indent="0">
              <a:buNone/>
            </a:pPr>
            <a:r>
              <a:rPr lang="en-US" sz="2400" dirty="0">
                <a:latin typeface="Times New Roman" panose="02020603050405020304" pitchFamily="18" charset="0"/>
                <a:cs typeface="Times New Roman" panose="02020603050405020304" pitchFamily="18" charset="0"/>
              </a:rPr>
              <a:t>	while class 1 represents a successful launch outcome.</a:t>
            </a:r>
          </a:p>
          <a:p>
            <a:endParaRPr lang="en-US" sz="2400" dirty="0"/>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323618"/>
            <a:ext cx="10515600" cy="4822001"/>
          </a:xfrm>
        </p:spPr>
        <p:txBody>
          <a:bodyPr>
            <a:normAutofit/>
          </a:bodyPr>
          <a:lstStyle/>
          <a:p>
            <a:r>
              <a:rPr lang="en-US" sz="2400" dirty="0">
                <a:latin typeface="Times New Roman" panose="02020603050405020304" pitchFamily="18" charset="0"/>
                <a:cs typeface="Times New Roman" panose="02020603050405020304" pitchFamily="18" charset="0"/>
              </a:rPr>
              <a:t>The names of the unique launch sites in the space mission</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5 records where launch sites begin with ‘CCA’</a:t>
            </a:r>
          </a:p>
          <a:p>
            <a:pPr marL="0" indent="0">
              <a:buNone/>
            </a:pPr>
            <a:endParaRPr lang="en-US"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RESULTS</a:t>
            </a:r>
          </a:p>
          <a:p>
            <a:pPr>
              <a:spcBef>
                <a:spcPts val="500"/>
              </a:spcBef>
            </a:pPr>
            <a:r>
              <a:rPr lang="en-US" sz="3400" b="1" dirty="0">
                <a:latin typeface="Times New Roman" panose="02020603050405020304" pitchFamily="18" charset="0"/>
                <a:cs typeface="Times New Roman" panose="02020603050405020304" pitchFamily="18" charset="0"/>
              </a:rPr>
              <a:t>	EDA Using SQL</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1879600"/>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77765"/>
            <a:ext cx="12192000" cy="2080235"/>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latin typeface="Times New Roman" panose="02020603050405020304" pitchFamily="18" charset="0"/>
                <a:cs typeface="Times New Roman" panose="02020603050405020304" pitchFamily="18" charset="0"/>
              </a:rPr>
              <a:t>The total payload mass carried by boosters launched by NASA (CRS)</a:t>
            </a:r>
          </a:p>
          <a:p>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average payload mass carried by booster version F9 v1.1</a:t>
            </a:r>
          </a:p>
          <a:p>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date when the first successful landing outcome in ground pad was achieved</a:t>
            </a:r>
          </a:p>
          <a:p>
            <a:pPr marL="0" indent="0">
              <a:buNone/>
            </a:pPr>
            <a:endParaRPr lang="en-US" sz="2400" dirty="0">
              <a:latin typeface="Times New Roman" panose="02020603050405020304" pitchFamily="18" charset="0"/>
              <a:cs typeface="Times New Roman" panose="02020603050405020304" pitchFamily="18" charset="0"/>
            </a:endParaRPr>
          </a:p>
          <a:p>
            <a:endParaRPr lang="en-US" sz="2400" dirty="0"/>
          </a:p>
          <a:p>
            <a:endParaRPr lang="en-US" sz="2400" dirty="0"/>
          </a:p>
          <a:p>
            <a:endParaRPr lang="en-US" sz="2400" dirty="0"/>
          </a:p>
          <a:p>
            <a:pPr marL="0" indent="0">
              <a:buNone/>
            </a:pPr>
            <a:endParaRPr lang="en-US"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RESULTS</a:t>
            </a:r>
          </a:p>
          <a:p>
            <a:pPr>
              <a:spcBef>
                <a:spcPts val="500"/>
              </a:spcBef>
            </a:pPr>
            <a:r>
              <a:rPr lang="en-US" sz="3400" b="1" dirty="0">
                <a:latin typeface="Times New Roman" panose="02020603050405020304" pitchFamily="18" charset="0"/>
                <a:cs typeface="Times New Roman" panose="02020603050405020304" pitchFamily="18" charset="0"/>
              </a:rPr>
              <a:t>	EDA Using SQL</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latin typeface="Times New Roman" panose="02020603050405020304" pitchFamily="18" charset="0"/>
                <a:cs typeface="Times New Roman" panose="02020603050405020304" pitchFamily="18" charset="0"/>
              </a:rPr>
              <a:t>The names of the boosters which have success in drone ship and have payload mass greater than 4000 but less than 6000</a:t>
            </a:r>
          </a:p>
          <a:p>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total number of successful and failure mission outcomes</a:t>
            </a:r>
          </a:p>
          <a:p>
            <a:pPr marL="0" indent="0">
              <a:buNone/>
            </a:pPr>
            <a:endParaRPr lang="en-US"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RESULTS</a:t>
            </a:r>
          </a:p>
          <a:p>
            <a:pPr>
              <a:spcBef>
                <a:spcPts val="500"/>
              </a:spcBef>
            </a:pPr>
            <a:r>
              <a:rPr lang="en-US" sz="3400" b="1" dirty="0">
                <a:latin typeface="Times New Roman" panose="02020603050405020304" pitchFamily="18" charset="0"/>
                <a:cs typeface="Times New Roman" panose="02020603050405020304" pitchFamily="18" charset="0"/>
              </a:rPr>
              <a:t>	EDA Using SQL</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5" y="2788892"/>
            <a:ext cx="2036235"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2"/>
            <a:ext cx="4851400" cy="951221"/>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latin typeface="Times New Roman" panose="02020603050405020304" pitchFamily="18" charset="0"/>
                <a:cs typeface="Times New Roman" panose="02020603050405020304" pitchFamily="18" charset="0"/>
              </a:rPr>
              <a:t>The names of the booster versions which have carried the maximum payload mass</a:t>
            </a: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RESULTS</a:t>
            </a:r>
          </a:p>
          <a:p>
            <a:pPr>
              <a:spcBef>
                <a:spcPts val="500"/>
              </a:spcBef>
            </a:pPr>
            <a:r>
              <a:rPr lang="en-US" sz="3400" b="1" dirty="0">
                <a:latin typeface="Times New Roman" panose="02020603050405020304" pitchFamily="18" charset="0"/>
                <a:cs typeface="Times New Roman" panose="02020603050405020304" pitchFamily="18" charset="0"/>
              </a:rPr>
              <a:t>	EDA Using SQL</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4206149" y="2607169"/>
            <a:ext cx="2308951"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latin typeface="Times New Roman" panose="02020603050405020304" pitchFamily="18" charset="0"/>
                <a:cs typeface="Times New Roman" panose="02020603050405020304" pitchFamily="18" charset="0"/>
              </a:rPr>
              <a:t>The failed landing outcomes in drone ship, their booster versions, and launch site names for in year 2015</a:t>
            </a:r>
          </a:p>
          <a:p>
            <a:endParaRPr lang="en-MY" sz="2400" dirty="0">
              <a:latin typeface="Times New Roman" panose="02020603050405020304" pitchFamily="18" charset="0"/>
              <a:cs typeface="Times New Roman" panose="02020603050405020304" pitchFamily="18" charset="0"/>
            </a:endParaRPr>
          </a:p>
          <a:p>
            <a:pPr marL="0" indent="0">
              <a:buNone/>
            </a:pPr>
            <a:endParaRPr lang="en-MY" sz="2400" dirty="0">
              <a:latin typeface="Times New Roman" panose="02020603050405020304" pitchFamily="18" charset="0"/>
              <a:cs typeface="Times New Roman" panose="02020603050405020304" pitchFamily="18" charset="0"/>
            </a:endParaRPr>
          </a:p>
          <a:p>
            <a:r>
              <a:rPr lang="en-MY" sz="2400" dirty="0">
                <a:latin typeface="Times New Roman" panose="02020603050405020304" pitchFamily="18" charset="0"/>
                <a:cs typeface="Times New Roman" panose="02020603050405020304" pitchFamily="18" charset="0"/>
              </a:rPr>
              <a:t>The count of landing outcomes between the date 2010-06-04 and 2017-03-20, in descending order</a:t>
            </a:r>
            <a:br>
              <a:rPr lang="en-MY" dirty="0">
                <a:latin typeface="Times New Roman" panose="02020603050405020304" pitchFamily="18" charset="0"/>
                <a:cs typeface="Times New Roman" panose="02020603050405020304" pitchFamily="18" charset="0"/>
              </a:rPr>
            </a:br>
            <a:endParaRPr lang="en-MY" dirty="0">
              <a:latin typeface="Times New Roman" panose="02020603050405020304" pitchFamily="18" charset="0"/>
              <a:cs typeface="Times New Roman" panose="02020603050405020304" pitchFamily="18" charset="0"/>
            </a:endParaRPr>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RESULTS</a:t>
            </a:r>
          </a:p>
          <a:p>
            <a:pPr>
              <a:spcBef>
                <a:spcPts val="500"/>
              </a:spcBef>
            </a:pPr>
            <a:r>
              <a:rPr lang="en-US" sz="3400" b="1" dirty="0">
                <a:latin typeface="Times New Roman" panose="02020603050405020304" pitchFamily="18" charset="0"/>
                <a:cs typeface="Times New Roman" panose="02020603050405020304" pitchFamily="18" charset="0"/>
              </a:rPr>
              <a:t>       EDA Using SQL</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4314977" y="2566345"/>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4314977" y="4181371"/>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latin typeface="Times New Roman" panose="02020603050405020304" pitchFamily="18" charset="0"/>
                <a:ea typeface="Tahoma" panose="020B0604030504040204" pitchFamily="34" charset="0"/>
                <a:cs typeface="Times New Roman" panose="02020603050405020304" pitchFamily="18" charset="0"/>
              </a:rPr>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RESULTS</a:t>
            </a:r>
          </a:p>
          <a:p>
            <a:pPr>
              <a:spcBef>
                <a:spcPts val="500"/>
              </a:spcBef>
            </a:pPr>
            <a:r>
              <a:rPr lang="en-US" sz="3400" b="1" dirty="0">
                <a:latin typeface="Times New Roman" panose="02020603050405020304" pitchFamily="18" charset="0"/>
                <a:cs typeface="Times New Roman" panose="02020603050405020304" pitchFamily="18" charset="0"/>
              </a:rPr>
              <a:t>       Visualization with Matplotlib and Seaborn</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bg1"/>
                </a:solidFill>
                <a:latin typeface="Times New Roman" panose="02020603050405020304" pitchFamily="18" charset="0"/>
                <a:cs typeface="Times New Roman" panose="02020603050405020304" pitchFamily="18" charset="0"/>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Executive Summary</a:t>
            </a:r>
          </a:p>
          <a:p>
            <a:pPr marL="342900" indent="-342900" algn="l">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Introduction</a:t>
            </a:r>
          </a:p>
          <a:p>
            <a:pPr marL="342900" indent="-342900" algn="l">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Methodology</a:t>
            </a:r>
          </a:p>
          <a:p>
            <a:pPr marL="342900" indent="-342900" algn="l">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Results</a:t>
            </a:r>
          </a:p>
          <a:p>
            <a:pPr marL="342900" indent="-342900" algn="l">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Discussion </a:t>
            </a:r>
          </a:p>
          <a:p>
            <a:pPr marL="342900" indent="-342900" algn="l">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latin typeface="Times New Roman" panose="02020603050405020304" pitchFamily="18" charset="0"/>
                <a:cs typeface="Times New Roman" panose="02020603050405020304" pitchFamily="18" charset="0"/>
              </a:rPr>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8899358"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RESULTS</a:t>
            </a:r>
          </a:p>
          <a:p>
            <a:pPr>
              <a:spcBef>
                <a:spcPts val="500"/>
              </a:spcBef>
            </a:pPr>
            <a:r>
              <a:rPr lang="en-US" sz="3400" b="1" dirty="0">
                <a:latin typeface="Times New Roman" panose="02020603050405020304" pitchFamily="18" charset="0"/>
                <a:cs typeface="Times New Roman" panose="02020603050405020304" pitchFamily="18" charset="0"/>
              </a:rPr>
              <a:t>       Visualization with Matplotlib and Seaborn</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latin typeface="Times New Roman" panose="02020603050405020304" pitchFamily="18" charset="0"/>
                <a:cs typeface="Times New Roman" panose="02020603050405020304" pitchFamily="18" charset="0"/>
              </a:rPr>
              <a:t>The relationship between success rate and orbit type</a:t>
            </a:r>
          </a:p>
          <a:p>
            <a:pPr marL="0" indent="0">
              <a:buNone/>
            </a:pPr>
            <a:br>
              <a:rPr lang="en-MY" dirty="0"/>
            </a:br>
            <a:endParaRPr lang="en-MY" dirty="0"/>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8979568"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RESULTS</a:t>
            </a:r>
          </a:p>
          <a:p>
            <a:pPr>
              <a:spcBef>
                <a:spcPts val="500"/>
              </a:spcBef>
            </a:pPr>
            <a:r>
              <a:rPr lang="en-US" sz="3400" b="1" dirty="0">
                <a:latin typeface="Times New Roman" panose="02020603050405020304" pitchFamily="18" charset="0"/>
                <a:cs typeface="Times New Roman" panose="02020603050405020304" pitchFamily="18" charset="0"/>
              </a:rPr>
              <a:t> 	Visualization with Matplotlib and Seaborn </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latin typeface="Times New Roman" panose="02020603050405020304" pitchFamily="18" charset="0"/>
                <a:cs typeface="Times New Roman" panose="02020603050405020304" pitchFamily="18" charset="0"/>
              </a:rPr>
              <a:t>The relationship between flight number and orbit type</a:t>
            </a:r>
          </a:p>
          <a:p>
            <a:pPr marL="0" indent="0">
              <a:buNone/>
            </a:pPr>
            <a:br>
              <a:rPr lang="en-MY" dirty="0"/>
            </a:br>
            <a:endParaRPr lang="en-MY" dirty="0"/>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RESULTS</a:t>
            </a:r>
          </a:p>
          <a:p>
            <a:pPr>
              <a:spcBef>
                <a:spcPts val="500"/>
              </a:spcBef>
            </a:pPr>
            <a:r>
              <a:rPr lang="en-US" sz="3400" b="1" dirty="0">
                <a:latin typeface="Times New Roman" panose="02020603050405020304" pitchFamily="18" charset="0"/>
                <a:cs typeface="Times New Roman" panose="02020603050405020304" pitchFamily="18" charset="0"/>
              </a:rPr>
              <a:t>       Visualization with Matplotlib and Seaborn</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latin typeface="Times New Roman" panose="02020603050405020304" pitchFamily="18" charset="0"/>
                <a:cs typeface="Times New Roman" panose="02020603050405020304" pitchFamily="18" charset="0"/>
              </a:rPr>
              <a:t>The relationship between payload mass and orbit type</a:t>
            </a:r>
          </a:p>
          <a:p>
            <a:pPr marL="0" indent="0">
              <a:buNone/>
            </a:pPr>
            <a:br>
              <a:rPr lang="en-MY" dirty="0">
                <a:latin typeface="Times New Roman" panose="02020603050405020304" pitchFamily="18" charset="0"/>
                <a:cs typeface="Times New Roman" panose="02020603050405020304" pitchFamily="18" charset="0"/>
              </a:rPr>
            </a:br>
            <a:endParaRPr lang="en-MY" dirty="0">
              <a:latin typeface="Times New Roman" panose="02020603050405020304" pitchFamily="18" charset="0"/>
              <a:cs typeface="Times New Roman" panose="02020603050405020304" pitchFamily="18" charset="0"/>
            </a:endParaRPr>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RESULTS</a:t>
            </a:r>
          </a:p>
          <a:p>
            <a:pPr>
              <a:spcBef>
                <a:spcPts val="500"/>
              </a:spcBef>
            </a:pPr>
            <a:r>
              <a:rPr lang="en-US" sz="3400" b="1" dirty="0">
                <a:latin typeface="Times New Roman" panose="02020603050405020304" pitchFamily="18" charset="0"/>
                <a:cs typeface="Times New Roman" panose="02020603050405020304" pitchFamily="18" charset="0"/>
              </a:rPr>
              <a:t>	 Visualization with Matplotlib and Seaborn </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latin typeface="Times New Roman" panose="02020603050405020304" pitchFamily="18" charset="0"/>
                <a:cs typeface="Times New Roman" panose="02020603050405020304" pitchFamily="18" charset="0"/>
              </a:rPr>
              <a:t>The launch success yearly trend</a:t>
            </a:r>
          </a:p>
          <a:p>
            <a:pPr marL="0" indent="0">
              <a:buNone/>
            </a:pPr>
            <a:br>
              <a:rPr lang="en-MY" dirty="0">
                <a:latin typeface="Times New Roman" panose="02020603050405020304" pitchFamily="18" charset="0"/>
                <a:cs typeface="Times New Roman" panose="02020603050405020304" pitchFamily="18" charset="0"/>
              </a:rPr>
            </a:br>
            <a:endParaRPr lang="en-MY" dirty="0">
              <a:latin typeface="Times New Roman" panose="02020603050405020304" pitchFamily="18" charset="0"/>
              <a:cs typeface="Times New Roman" panose="02020603050405020304" pitchFamily="18" charset="0"/>
            </a:endParaRPr>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RESULTS</a:t>
            </a:r>
          </a:p>
          <a:p>
            <a:pPr>
              <a:spcBef>
                <a:spcPts val="500"/>
              </a:spcBef>
            </a:pPr>
            <a:r>
              <a:rPr lang="en-US" sz="3400" b="1" dirty="0">
                <a:latin typeface="Times New Roman" panose="02020603050405020304" pitchFamily="18" charset="0"/>
                <a:cs typeface="Times New Roman" panose="02020603050405020304" pitchFamily="18" charset="0"/>
              </a:rPr>
              <a:t>       Matplotlib and Seaborn (EDA with Visualization)</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latin typeface="Times New Roman" panose="02020603050405020304" pitchFamily="18" charset="0"/>
                <a:cs typeface="Times New Roman" panose="02020603050405020304" pitchFamily="18" charset="0"/>
              </a:rPr>
              <a:t>All launch sites on map</a:t>
            </a:r>
            <a:br>
              <a:rPr lang="en-MY" dirty="0"/>
            </a:br>
            <a:endParaRPr lang="en-MY" dirty="0"/>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RESULTS</a:t>
            </a:r>
          </a:p>
          <a:p>
            <a:pPr>
              <a:spcBef>
                <a:spcPts val="500"/>
              </a:spcBef>
            </a:pPr>
            <a:r>
              <a:rPr lang="en-US" sz="3400" b="1" dirty="0">
                <a:latin typeface="Times New Roman" panose="02020603050405020304" pitchFamily="18" charset="0"/>
                <a:cs typeface="Times New Roman" panose="02020603050405020304" pitchFamily="18" charset="0"/>
              </a:rPr>
              <a:t>       	Folium</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latin typeface="Times New Roman" panose="02020603050405020304" pitchFamily="18" charset="0"/>
                <a:cs typeface="Times New Roman" panose="02020603050405020304" pitchFamily="18" charset="0"/>
              </a:rPr>
              <a:t>The succeeded launches and failed launches for each site on map</a:t>
            </a:r>
          </a:p>
          <a:p>
            <a:pPr lvl="1"/>
            <a:r>
              <a:rPr lang="en-US" sz="2000" dirty="0">
                <a:latin typeface="Times New Roman" panose="02020603050405020304" pitchFamily="18" charset="0"/>
                <a:cs typeface="Times New Roman" panose="02020603050405020304" pitchFamily="18" charset="0"/>
              </a:rPr>
              <a:t>If we zoom in on one of the launch site, we can see green and red tags. Each green tag represents a successful launch while each red tag represents a failed launch</a:t>
            </a:r>
            <a:br>
              <a:rPr lang="en-MY" dirty="0">
                <a:latin typeface="Times New Roman" panose="02020603050405020304" pitchFamily="18" charset="0"/>
                <a:cs typeface="Times New Roman" panose="02020603050405020304" pitchFamily="18" charset="0"/>
              </a:rPr>
            </a:br>
            <a:endParaRPr lang="en-MY" dirty="0">
              <a:latin typeface="Times New Roman" panose="02020603050405020304" pitchFamily="18" charset="0"/>
              <a:cs typeface="Times New Roman" panose="02020603050405020304" pitchFamily="18" charset="0"/>
            </a:endParaRPr>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RESULTS</a:t>
            </a:r>
          </a:p>
          <a:p>
            <a:pPr>
              <a:spcBef>
                <a:spcPts val="500"/>
              </a:spcBef>
            </a:pPr>
            <a:r>
              <a:rPr lang="en-US" sz="3400" b="1" dirty="0">
                <a:latin typeface="Times New Roman" panose="02020603050405020304" pitchFamily="18" charset="0"/>
                <a:cs typeface="Times New Roman" panose="02020603050405020304" pitchFamily="18" charset="0"/>
              </a:rPr>
              <a:t>       Folium</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latin typeface="Times New Roman" panose="02020603050405020304" pitchFamily="18" charset="0"/>
                <a:cs typeface="Times New Roman" panose="02020603050405020304" pitchFamily="18" charset="0"/>
              </a:rPr>
              <a:t>The distances between a launch site to its proximities such as the nearest city, railway, or highway</a:t>
            </a:r>
          </a:p>
          <a:p>
            <a:pPr lvl="1"/>
            <a:r>
              <a:rPr lang="en-US" sz="2000" dirty="0">
                <a:latin typeface="Times New Roman" panose="02020603050405020304" pitchFamily="18" charset="0"/>
                <a:cs typeface="Times New Roman" panose="02020603050405020304" pitchFamily="18" charset="0"/>
              </a:rPr>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RESULTS</a:t>
            </a:r>
          </a:p>
          <a:p>
            <a:pPr>
              <a:spcBef>
                <a:spcPts val="500"/>
              </a:spcBef>
            </a:pPr>
            <a:r>
              <a:rPr lang="en-US" sz="3400" b="1" dirty="0">
                <a:latin typeface="Times New Roman" panose="02020603050405020304" pitchFamily="18" charset="0"/>
                <a:cs typeface="Times New Roman" panose="02020603050405020304" pitchFamily="18" charset="0"/>
              </a:rPr>
              <a:t>       Folium</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1388577"/>
          </a:xfrm>
        </p:spPr>
        <p:txBody>
          <a:bodyPr>
            <a:normAutofit fontScale="92500" lnSpcReduction="10000"/>
          </a:bodyPr>
          <a:lstStyle/>
          <a:p>
            <a:r>
              <a:rPr lang="en-US" sz="2400" dirty="0">
                <a:latin typeface="Times New Roman" panose="02020603050405020304" pitchFamily="18" charset="0"/>
                <a:cs typeface="Times New Roman" panose="02020603050405020304" pitchFamily="18" charset="0"/>
              </a:rPr>
              <a:t>The picture below shows a pie chart when launch site CCAFS LC-40 is chosen.</a:t>
            </a:r>
          </a:p>
          <a:p>
            <a:r>
              <a:rPr lang="en-US" sz="2400" dirty="0">
                <a:latin typeface="Times New Roman" panose="02020603050405020304" pitchFamily="18" charset="0"/>
                <a:cs typeface="Times New Roman" panose="02020603050405020304" pitchFamily="18" charset="0"/>
              </a:rPr>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RESULTS</a:t>
            </a:r>
          </a:p>
          <a:p>
            <a:pPr>
              <a:spcBef>
                <a:spcPts val="500"/>
              </a:spcBef>
            </a:pPr>
            <a:r>
              <a:rPr lang="en-US" sz="3400" b="1" dirty="0">
                <a:latin typeface="Times New Roman" panose="02020603050405020304" pitchFamily="18" charset="0"/>
                <a:cs typeface="Times New Roman" panose="02020603050405020304" pitchFamily="18" charset="0"/>
              </a:rPr>
              <a:t>       Dash</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838200" y="2956561"/>
            <a:ext cx="10515600" cy="3901440"/>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latin typeface="Times New Roman" panose="02020603050405020304" pitchFamily="18" charset="0"/>
                <a:cs typeface="Times New Roman" panose="02020603050405020304" pitchFamily="18" charset="0"/>
              </a:rPr>
              <a:t>The picture below shows a scatterplot when the payload mass range is set to be from 2000kg to 8000kg.</a:t>
            </a:r>
          </a:p>
          <a:p>
            <a:r>
              <a:rPr lang="en-US" sz="2400" dirty="0">
                <a:latin typeface="Times New Roman" panose="02020603050405020304" pitchFamily="18" charset="0"/>
                <a:cs typeface="Times New Roman" panose="02020603050405020304" pitchFamily="18" charset="0"/>
              </a:rPr>
              <a:t>Class 0 represents failed launches while class 1 represents successful launches. </a:t>
            </a:r>
            <a:endParaRPr lang="en-MY" sz="2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RESULTS</a:t>
            </a:r>
          </a:p>
          <a:p>
            <a:pPr>
              <a:spcBef>
                <a:spcPts val="500"/>
              </a:spcBef>
            </a:pPr>
            <a:r>
              <a:rPr lang="en-US" sz="3400" b="1" dirty="0">
                <a:latin typeface="Times New Roman" panose="02020603050405020304" pitchFamily="18" charset="0"/>
                <a:cs typeface="Times New Roman" panose="02020603050405020304" pitchFamily="18" charset="0"/>
              </a:rPr>
              <a:t>	Dash</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latin typeface="Times New Roman" panose="02020603050405020304" pitchFamily="18" charset="0"/>
                <a:cs typeface="Times New Roman" panose="02020603050405020304" pitchFamily="18" charset="0"/>
              </a:rPr>
              <a:t>In this capstone project, we will predict if the SpaceX Falcon 9 first stage will land successfully using several machine learning classification algorithms.</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main steps in this project include</a:t>
            </a:r>
            <a:r>
              <a:rPr lang="en-US" sz="2000" dirty="0">
                <a:latin typeface="Times New Roman" panose="02020603050405020304" pitchFamily="18" charset="0"/>
                <a:cs typeface="Times New Roman" panose="02020603050405020304" pitchFamily="18" charset="0"/>
              </a:rPr>
              <a:t>:</a:t>
            </a:r>
          </a:p>
          <a:p>
            <a:pPr lvl="1"/>
            <a:r>
              <a:rPr lang="en-US" sz="2000" dirty="0">
                <a:latin typeface="Times New Roman" panose="02020603050405020304" pitchFamily="18" charset="0"/>
                <a:cs typeface="Times New Roman" panose="02020603050405020304" pitchFamily="18" charset="0"/>
              </a:rPr>
              <a:t>Data collection, wrangling, and formatting</a:t>
            </a:r>
          </a:p>
          <a:p>
            <a:pPr lvl="1"/>
            <a:r>
              <a:rPr lang="en-US" sz="2000" dirty="0">
                <a:latin typeface="Times New Roman" panose="02020603050405020304" pitchFamily="18" charset="0"/>
                <a:cs typeface="Times New Roman" panose="02020603050405020304" pitchFamily="18" charset="0"/>
              </a:rPr>
              <a:t>Exploratory data analysis</a:t>
            </a:r>
          </a:p>
          <a:p>
            <a:pPr lvl="1"/>
            <a:r>
              <a:rPr lang="en-US" sz="2000" dirty="0">
                <a:latin typeface="Times New Roman" panose="02020603050405020304" pitchFamily="18" charset="0"/>
                <a:cs typeface="Times New Roman" panose="02020603050405020304" pitchFamily="18" charset="0"/>
              </a:rPr>
              <a:t>Interactive data visualization</a:t>
            </a:r>
          </a:p>
          <a:p>
            <a:pPr lvl="1"/>
            <a:r>
              <a:rPr lang="en-US" sz="2000" dirty="0">
                <a:latin typeface="Times New Roman" panose="02020603050405020304" pitchFamily="18" charset="0"/>
                <a:cs typeface="Times New Roman" panose="02020603050405020304" pitchFamily="18" charset="0"/>
              </a:rPr>
              <a:t>Machine learning prediction</a:t>
            </a:r>
            <a:endParaRPr lang="en-US" sz="16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Our graphs show that some features of the rocket launches have a correlation with the outcome of the launches, i.e., success or failure.</a:t>
            </a:r>
          </a:p>
          <a:p>
            <a:r>
              <a:rPr lang="en-US" sz="2400" dirty="0">
                <a:latin typeface="Times New Roman" panose="02020603050405020304" pitchFamily="18" charset="0"/>
                <a:cs typeface="Times New Roman" panose="02020603050405020304" pitchFamily="18" charset="0"/>
              </a:rPr>
              <a:t>It is also concluded that decision tree may be the best machine learning algorithm to predict if the Falcon 9 first stage will land successfully.</a:t>
            </a:r>
            <a:endParaRPr lang="en-US" sz="2000" dirty="0">
              <a:latin typeface="Times New Roman" panose="02020603050405020304" pitchFamily="18" charset="0"/>
              <a:cs typeface="Times New Roman" panose="02020603050405020304" pitchFamily="18" charset="0"/>
            </a:endParaRPr>
          </a:p>
          <a:p>
            <a:pPr lvl="1"/>
            <a:endParaRPr lang="en-US" sz="16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latin typeface="Times New Roman" panose="02020603050405020304" pitchFamily="18" charset="0"/>
                <a:cs typeface="Times New Roman" panose="02020603050405020304" pitchFamily="18" charset="0"/>
              </a:rPr>
              <a:t>Logistic regression</a:t>
            </a:r>
          </a:p>
          <a:p>
            <a:pPr lvl="1"/>
            <a:r>
              <a:rPr lang="en-US" dirty="0" err="1">
                <a:latin typeface="Times New Roman" panose="02020603050405020304" pitchFamily="18" charset="0"/>
                <a:cs typeface="Times New Roman" panose="02020603050405020304" pitchFamily="18" charset="0"/>
              </a:rPr>
              <a:t>Grid_Search_CV</a:t>
            </a:r>
            <a:r>
              <a:rPr lang="en-US" dirty="0">
                <a:latin typeface="Times New Roman" panose="02020603050405020304" pitchFamily="18" charset="0"/>
                <a:cs typeface="Times New Roman" panose="02020603050405020304" pitchFamily="18" charset="0"/>
              </a:rPr>
              <a:t> best score: </a:t>
            </a:r>
            <a:r>
              <a:rPr lang="en-MY" dirty="0">
                <a:latin typeface="Times New Roman" panose="02020603050405020304" pitchFamily="18" charset="0"/>
                <a:cs typeface="Times New Roman" panose="02020603050405020304" pitchFamily="18" charset="0"/>
              </a:rPr>
              <a:t>0.8464285714285713</a:t>
            </a:r>
          </a:p>
          <a:p>
            <a:pPr lvl="1"/>
            <a:r>
              <a:rPr lang="en-MY" dirty="0">
                <a:latin typeface="Times New Roman" panose="02020603050405020304" pitchFamily="18" charset="0"/>
                <a:cs typeface="Times New Roman" panose="02020603050405020304" pitchFamily="18" charset="0"/>
              </a:rPr>
              <a:t>Accuracy score on test set: 0.8333333333333334</a:t>
            </a:r>
          </a:p>
          <a:p>
            <a:pPr lvl="1"/>
            <a:r>
              <a:rPr lang="en-MY" dirty="0">
                <a:latin typeface="Times New Roman" panose="02020603050405020304" pitchFamily="18" charset="0"/>
                <a:cs typeface="Times New Roman" panose="02020603050405020304" pitchFamily="18" charset="0"/>
              </a:rPr>
              <a:t>Confusion matrix:</a:t>
            </a: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RESULTS</a:t>
            </a:r>
          </a:p>
          <a:p>
            <a:pPr>
              <a:spcBef>
                <a:spcPts val="500"/>
              </a:spcBef>
            </a:pPr>
            <a:r>
              <a:rPr lang="en-US" sz="3400" b="1" dirty="0">
                <a:latin typeface="Times New Roman" panose="02020603050405020304" pitchFamily="18" charset="0"/>
                <a:cs typeface="Times New Roman" panose="02020603050405020304" pitchFamily="18" charset="0"/>
              </a:rPr>
              <a:t>       Predictive Analysis</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4627880" y="3131164"/>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latin typeface="Times New Roman" panose="02020603050405020304" pitchFamily="18" charset="0"/>
                <a:cs typeface="Times New Roman" panose="02020603050405020304" pitchFamily="18" charset="0"/>
              </a:rPr>
              <a:t>Support vector machine (SVM)</a:t>
            </a:r>
          </a:p>
          <a:p>
            <a:pPr lvl="1"/>
            <a:r>
              <a:rPr lang="en-US" dirty="0" err="1">
                <a:latin typeface="Times New Roman" panose="02020603050405020304" pitchFamily="18" charset="0"/>
                <a:cs typeface="Times New Roman" panose="02020603050405020304" pitchFamily="18" charset="0"/>
              </a:rPr>
              <a:t>Grid_Search_CV</a:t>
            </a:r>
            <a:r>
              <a:rPr lang="en-US" dirty="0">
                <a:latin typeface="Times New Roman" panose="02020603050405020304" pitchFamily="18" charset="0"/>
                <a:cs typeface="Times New Roman" panose="02020603050405020304" pitchFamily="18" charset="0"/>
              </a:rPr>
              <a:t> best score: </a:t>
            </a:r>
            <a:r>
              <a:rPr lang="en-MY" dirty="0">
                <a:latin typeface="Times New Roman" panose="02020603050405020304" pitchFamily="18" charset="0"/>
                <a:cs typeface="Times New Roman" panose="02020603050405020304" pitchFamily="18" charset="0"/>
              </a:rPr>
              <a:t>0.8482142857142856</a:t>
            </a:r>
          </a:p>
          <a:p>
            <a:pPr lvl="1"/>
            <a:r>
              <a:rPr lang="en-MY" dirty="0">
                <a:latin typeface="Times New Roman" panose="02020603050405020304" pitchFamily="18" charset="0"/>
                <a:cs typeface="Times New Roman" panose="02020603050405020304" pitchFamily="18" charset="0"/>
              </a:rPr>
              <a:t>Accuracy score on test set: 0.8333333333333334</a:t>
            </a:r>
          </a:p>
          <a:p>
            <a:pPr lvl="1"/>
            <a:r>
              <a:rPr lang="en-MY" dirty="0">
                <a:latin typeface="Times New Roman" panose="02020603050405020304" pitchFamily="18" charset="0"/>
                <a:cs typeface="Times New Roman" panose="02020603050405020304" pitchFamily="18" charset="0"/>
              </a:rPr>
              <a:t>Confusion matrix:</a:t>
            </a: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RESULTS</a:t>
            </a:r>
          </a:p>
          <a:p>
            <a:pPr>
              <a:spcBef>
                <a:spcPts val="500"/>
              </a:spcBef>
            </a:pPr>
            <a:r>
              <a:rPr lang="en-US" sz="3400" b="1" dirty="0">
                <a:latin typeface="Times New Roman" panose="02020603050405020304" pitchFamily="18" charset="0"/>
                <a:cs typeface="Times New Roman" panose="02020603050405020304" pitchFamily="18" charset="0"/>
              </a:rPr>
              <a:t>       Predictive Analysis</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4338320" y="3131164"/>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latin typeface="Times New Roman" panose="02020603050405020304" pitchFamily="18" charset="0"/>
                <a:cs typeface="Times New Roman" panose="02020603050405020304" pitchFamily="18" charset="0"/>
              </a:rPr>
              <a:t>Decision tree</a:t>
            </a:r>
          </a:p>
          <a:p>
            <a:pPr lvl="1"/>
            <a:r>
              <a:rPr lang="en-US" dirty="0" err="1">
                <a:latin typeface="Times New Roman" panose="02020603050405020304" pitchFamily="18" charset="0"/>
                <a:cs typeface="Times New Roman" panose="02020603050405020304" pitchFamily="18" charset="0"/>
              </a:rPr>
              <a:t>GridSearchCV</a:t>
            </a:r>
            <a:r>
              <a:rPr lang="en-US" dirty="0">
                <a:latin typeface="Times New Roman" panose="02020603050405020304" pitchFamily="18" charset="0"/>
                <a:cs typeface="Times New Roman" panose="02020603050405020304" pitchFamily="18" charset="0"/>
              </a:rPr>
              <a:t> best score: </a:t>
            </a:r>
            <a:r>
              <a:rPr lang="en-MY" dirty="0">
                <a:latin typeface="Times New Roman" panose="02020603050405020304" pitchFamily="18" charset="0"/>
                <a:cs typeface="Times New Roman" panose="02020603050405020304" pitchFamily="18" charset="0"/>
              </a:rPr>
              <a:t>0.8892857142857142</a:t>
            </a:r>
          </a:p>
          <a:p>
            <a:pPr lvl="1"/>
            <a:r>
              <a:rPr lang="en-MY" dirty="0">
                <a:latin typeface="Times New Roman" panose="02020603050405020304" pitchFamily="18" charset="0"/>
                <a:cs typeface="Times New Roman" panose="02020603050405020304" pitchFamily="18" charset="0"/>
              </a:rPr>
              <a:t>Accuracy score on test set: 0.8333333333333334</a:t>
            </a:r>
          </a:p>
          <a:p>
            <a:pPr lvl="1"/>
            <a:r>
              <a:rPr lang="en-MY" dirty="0">
                <a:latin typeface="Times New Roman" panose="02020603050405020304" pitchFamily="18" charset="0"/>
                <a:cs typeface="Times New Roman" panose="02020603050405020304" pitchFamily="18" charset="0"/>
              </a:rPr>
              <a:t>Confusion matrix:</a:t>
            </a: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RESULTS</a:t>
            </a:r>
          </a:p>
          <a:p>
            <a:pPr>
              <a:spcBef>
                <a:spcPts val="500"/>
              </a:spcBef>
            </a:pPr>
            <a:r>
              <a:rPr lang="en-US" sz="3400" b="1" dirty="0">
                <a:latin typeface="Times New Roman" panose="02020603050405020304" pitchFamily="18" charset="0"/>
                <a:cs typeface="Times New Roman" panose="02020603050405020304" pitchFamily="18" charset="0"/>
              </a:rPr>
              <a:t>       Predictive Analysis</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4292600" y="3131164"/>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latin typeface="Times New Roman" panose="02020603050405020304" pitchFamily="18" charset="0"/>
                <a:cs typeface="Times New Roman" panose="02020603050405020304" pitchFamily="18" charset="0"/>
              </a:rPr>
              <a:t>K nearest neighbors (KNN)</a:t>
            </a:r>
          </a:p>
          <a:p>
            <a:pPr lvl="1"/>
            <a:r>
              <a:rPr lang="en-US" dirty="0" err="1">
                <a:latin typeface="Times New Roman" panose="02020603050405020304" pitchFamily="18" charset="0"/>
                <a:cs typeface="Times New Roman" panose="02020603050405020304" pitchFamily="18" charset="0"/>
              </a:rPr>
              <a:t>Grid_Search_CV</a:t>
            </a:r>
            <a:r>
              <a:rPr lang="en-US" dirty="0">
                <a:latin typeface="Times New Roman" panose="02020603050405020304" pitchFamily="18" charset="0"/>
                <a:cs typeface="Times New Roman" panose="02020603050405020304" pitchFamily="18" charset="0"/>
              </a:rPr>
              <a:t> best score: </a:t>
            </a:r>
            <a:r>
              <a:rPr lang="en-MY" dirty="0">
                <a:latin typeface="Times New Roman" panose="02020603050405020304" pitchFamily="18" charset="0"/>
                <a:cs typeface="Times New Roman" panose="02020603050405020304" pitchFamily="18" charset="0"/>
              </a:rPr>
              <a:t>0.8482142857142858</a:t>
            </a:r>
          </a:p>
          <a:p>
            <a:pPr lvl="1"/>
            <a:r>
              <a:rPr lang="en-MY" dirty="0">
                <a:latin typeface="Times New Roman" panose="02020603050405020304" pitchFamily="18" charset="0"/>
                <a:cs typeface="Times New Roman" panose="02020603050405020304" pitchFamily="18" charset="0"/>
              </a:rPr>
              <a:t>Accuracy score on test set: 0.8333333333333334</a:t>
            </a:r>
          </a:p>
          <a:p>
            <a:pPr lvl="1"/>
            <a:r>
              <a:rPr lang="en-MY" dirty="0">
                <a:latin typeface="Times New Roman" panose="02020603050405020304" pitchFamily="18" charset="0"/>
                <a:cs typeface="Times New Roman" panose="02020603050405020304" pitchFamily="18" charset="0"/>
              </a:rPr>
              <a:t>Confusion matrix:</a:t>
            </a: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RESULTS</a:t>
            </a:r>
          </a:p>
          <a:p>
            <a:pPr>
              <a:spcBef>
                <a:spcPts val="500"/>
              </a:spcBef>
            </a:pPr>
            <a:r>
              <a:rPr lang="en-US" sz="3400" b="1" dirty="0">
                <a:latin typeface="Times New Roman" panose="02020603050405020304" pitchFamily="18" charset="0"/>
                <a:cs typeface="Times New Roman" panose="02020603050405020304" pitchFamily="18" charset="0"/>
              </a:rPr>
              <a:t>       Predictive Analysis</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4018280" y="3131164"/>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2"/>
            <a:ext cx="10515600" cy="4181658"/>
          </a:xfrm>
        </p:spPr>
        <p:txBody>
          <a:bodyPr>
            <a:normAutofit/>
          </a:bodyPr>
          <a:lstStyle/>
          <a:p>
            <a:r>
              <a:rPr lang="en-US" sz="2400" dirty="0">
                <a:latin typeface="Times New Roman" panose="02020603050405020304" pitchFamily="18" charset="0"/>
                <a:cs typeface="Times New Roman" panose="02020603050405020304" pitchFamily="18" charset="0"/>
              </a:rPr>
              <a:t>Putting the results of all 4 models' side by side, we can see that they all share the same accuracy score and confusion matrix when tested on the test set. </a:t>
            </a:r>
          </a:p>
          <a:p>
            <a:r>
              <a:rPr lang="en-US" sz="2400" dirty="0">
                <a:latin typeface="Times New Roman" panose="02020603050405020304" pitchFamily="18" charset="0"/>
                <a:cs typeface="Times New Roman" panose="02020603050405020304" pitchFamily="18" charset="0"/>
              </a:rPr>
              <a:t>Therefore, their </a:t>
            </a:r>
            <a:r>
              <a:rPr lang="en-US" sz="2400" dirty="0" err="1">
                <a:latin typeface="Times New Roman" panose="02020603050405020304" pitchFamily="18" charset="0"/>
                <a:cs typeface="Times New Roman" panose="02020603050405020304" pitchFamily="18" charset="0"/>
              </a:rPr>
              <a:t>Grid_Search_CV</a:t>
            </a:r>
            <a:r>
              <a:rPr lang="en-US" sz="2400" dirty="0">
                <a:latin typeface="Times New Roman" panose="02020603050405020304" pitchFamily="18" charset="0"/>
                <a:cs typeface="Times New Roman" panose="02020603050405020304" pitchFamily="18" charset="0"/>
              </a:rPr>
              <a:t> best scores are used to rank them instead. Based on the </a:t>
            </a:r>
            <a:r>
              <a:rPr lang="en-US" sz="2400" dirty="0" err="1">
                <a:latin typeface="Times New Roman" panose="02020603050405020304" pitchFamily="18" charset="0"/>
                <a:cs typeface="Times New Roman" panose="02020603050405020304" pitchFamily="18" charset="0"/>
              </a:rPr>
              <a:t>Grid_Search_CV</a:t>
            </a:r>
            <a:r>
              <a:rPr lang="en-US" sz="2400" dirty="0">
                <a:latin typeface="Times New Roman" panose="02020603050405020304" pitchFamily="18" charset="0"/>
                <a:cs typeface="Times New Roman" panose="02020603050405020304" pitchFamily="18" charset="0"/>
              </a:rPr>
              <a:t> best scores, the models are ranked in the following order with the first being the best and the last one being the worst:</a:t>
            </a:r>
          </a:p>
          <a:p>
            <a:pPr marL="800100" lvl="1" indent="-342900">
              <a:buFont typeface="+mj-lt"/>
              <a:buAutoNum type="arabicPeriod"/>
            </a:pPr>
            <a:r>
              <a:rPr lang="en-MY" dirty="0">
                <a:latin typeface="Times New Roman" panose="02020603050405020304" pitchFamily="18" charset="0"/>
                <a:cs typeface="Times New Roman" panose="02020603050405020304" pitchFamily="18" charset="0"/>
              </a:rPr>
              <a:t>Decision tree (</a:t>
            </a:r>
            <a:r>
              <a:rPr lang="en-MY" dirty="0" err="1">
                <a:latin typeface="Times New Roman" panose="02020603050405020304" pitchFamily="18" charset="0"/>
                <a:cs typeface="Times New Roman" panose="02020603050405020304" pitchFamily="18" charset="0"/>
              </a:rPr>
              <a:t>Grid_Search_CV</a:t>
            </a:r>
            <a:r>
              <a:rPr lang="en-MY" dirty="0">
                <a:latin typeface="Times New Roman" panose="02020603050405020304" pitchFamily="18" charset="0"/>
                <a:cs typeface="Times New Roman" panose="02020603050405020304" pitchFamily="18" charset="0"/>
              </a:rPr>
              <a:t> best score: 0.8892857142857142) </a:t>
            </a:r>
          </a:p>
          <a:p>
            <a:pPr marL="800100" lvl="1" indent="-342900">
              <a:buFont typeface="+mj-lt"/>
              <a:buAutoNum type="arabicPeriod"/>
            </a:pPr>
            <a:r>
              <a:rPr lang="en-MY" dirty="0">
                <a:latin typeface="Times New Roman" panose="02020603050405020304" pitchFamily="18" charset="0"/>
                <a:cs typeface="Times New Roman" panose="02020603050405020304" pitchFamily="18" charset="0"/>
              </a:rPr>
              <a:t>K nearest neighbours, KNN (</a:t>
            </a:r>
            <a:r>
              <a:rPr lang="en-MY" dirty="0" err="1">
                <a:latin typeface="Times New Roman" panose="02020603050405020304" pitchFamily="18" charset="0"/>
                <a:cs typeface="Times New Roman" panose="02020603050405020304" pitchFamily="18" charset="0"/>
              </a:rPr>
              <a:t>Grid_Search_CV</a:t>
            </a:r>
            <a:r>
              <a:rPr lang="en-MY" dirty="0">
                <a:latin typeface="Times New Roman" panose="02020603050405020304" pitchFamily="18" charset="0"/>
                <a:cs typeface="Times New Roman" panose="02020603050405020304" pitchFamily="18" charset="0"/>
              </a:rPr>
              <a:t> best score:</a:t>
            </a:r>
            <a:r>
              <a:rPr lang="en-US" dirty="0">
                <a:latin typeface="Times New Roman" panose="02020603050405020304" pitchFamily="18" charset="0"/>
                <a:cs typeface="Times New Roman" panose="02020603050405020304" pitchFamily="18" charset="0"/>
              </a:rPr>
              <a:t> </a:t>
            </a:r>
            <a:r>
              <a:rPr lang="en-MY" dirty="0">
                <a:latin typeface="Times New Roman" panose="02020603050405020304" pitchFamily="18" charset="0"/>
                <a:cs typeface="Times New Roman" panose="02020603050405020304" pitchFamily="18" charset="0"/>
              </a:rPr>
              <a:t>0.8482142857142858)</a:t>
            </a:r>
          </a:p>
          <a:p>
            <a:pPr marL="800100" lvl="1" indent="-342900">
              <a:buFont typeface="+mj-lt"/>
              <a:buAutoNum type="arabicPeriod"/>
            </a:pPr>
            <a:r>
              <a:rPr lang="en-MY" dirty="0">
                <a:latin typeface="Times New Roman" panose="02020603050405020304" pitchFamily="18" charset="0"/>
                <a:cs typeface="Times New Roman" panose="02020603050405020304" pitchFamily="18" charset="0"/>
              </a:rPr>
              <a:t>Support vector machine, SVM (</a:t>
            </a:r>
            <a:r>
              <a:rPr lang="en-MY" dirty="0" err="1">
                <a:latin typeface="Times New Roman" panose="02020603050405020304" pitchFamily="18" charset="0"/>
                <a:cs typeface="Times New Roman" panose="02020603050405020304" pitchFamily="18" charset="0"/>
              </a:rPr>
              <a:t>Grid_Search_CV</a:t>
            </a:r>
            <a:r>
              <a:rPr lang="en-MY" dirty="0">
                <a:latin typeface="Times New Roman" panose="02020603050405020304" pitchFamily="18" charset="0"/>
                <a:cs typeface="Times New Roman" panose="02020603050405020304" pitchFamily="18" charset="0"/>
              </a:rPr>
              <a:t> best score: 0.8482142857142856)</a:t>
            </a:r>
          </a:p>
          <a:p>
            <a:pPr marL="800100" lvl="1" indent="-342900">
              <a:buFont typeface="+mj-lt"/>
              <a:buAutoNum type="arabicPeriod"/>
            </a:pPr>
            <a:r>
              <a:rPr lang="en-MY" dirty="0">
                <a:latin typeface="Times New Roman" panose="02020603050405020304" pitchFamily="18" charset="0"/>
                <a:cs typeface="Times New Roman" panose="02020603050405020304" pitchFamily="18" charset="0"/>
              </a:rPr>
              <a:t>Logistic regression (</a:t>
            </a:r>
            <a:r>
              <a:rPr lang="en-MY" dirty="0" err="1">
                <a:latin typeface="Times New Roman" panose="02020603050405020304" pitchFamily="18" charset="0"/>
                <a:cs typeface="Times New Roman" panose="02020603050405020304" pitchFamily="18" charset="0"/>
              </a:rPr>
              <a:t>Grid_Search_CV</a:t>
            </a:r>
            <a:r>
              <a:rPr lang="en-MY" dirty="0">
                <a:latin typeface="Times New Roman" panose="02020603050405020304" pitchFamily="18" charset="0"/>
                <a:cs typeface="Times New Roman" panose="02020603050405020304" pitchFamily="18" charset="0"/>
              </a:rPr>
              <a:t> best score: 0.8464285714285713)</a:t>
            </a:r>
          </a:p>
          <a:p>
            <a:pPr marL="800100" lvl="1" indent="-342900">
              <a:buFont typeface="+mj-lt"/>
              <a:buAutoNum type="arabicPeriod"/>
            </a:pPr>
            <a:endParaRPr lang="en-MY" sz="1800" dirty="0"/>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RESULTS</a:t>
            </a:r>
          </a:p>
          <a:p>
            <a:pPr>
              <a:spcBef>
                <a:spcPts val="500"/>
              </a:spcBef>
            </a:pPr>
            <a:r>
              <a:rPr lang="en-US" sz="3400" b="1" dirty="0">
                <a:latin typeface="Times New Roman" panose="02020603050405020304" pitchFamily="18" charset="0"/>
                <a:cs typeface="Times New Roman" panose="02020603050405020304" pitchFamily="18" charset="0"/>
              </a:rPr>
              <a:t>       Predictive Analysis</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10453" y="1608596"/>
            <a:ext cx="10515600" cy="4731244"/>
          </a:xfrm>
        </p:spPr>
        <p:txBody>
          <a:bodyPr>
            <a:normAutofit/>
          </a:bodyPr>
          <a:lstStyle/>
          <a:p>
            <a:r>
              <a:rPr lang="en-US" sz="2400" dirty="0">
                <a:latin typeface="Times New Roman" panose="02020603050405020304" pitchFamily="18" charset="0"/>
                <a:cs typeface="Times New Roman" panose="02020603050405020304" pitchFamily="18" charset="0"/>
              </a:rPr>
              <a:t>From the data visualization section, we can see that some features may have correlation with the mission outcome in several ways. For example, </a:t>
            </a:r>
            <a:r>
              <a:rPr lang="en-MY" sz="2400" dirty="0">
                <a:latin typeface="Times New Roman" panose="02020603050405020304" pitchFamily="18" charset="0"/>
                <a:cs typeface="Times New Roman" panose="02020603050405020304" pitchFamily="18" charset="0"/>
              </a:rPr>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latin typeface="Times New Roman" panose="02020603050405020304" pitchFamily="18" charset="0"/>
                <a:cs typeface="Times New Roman" panose="02020603050405020304" pitchFamily="18" charset="0"/>
              </a:rPr>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617446"/>
            <a:ext cx="10515600" cy="4082314"/>
          </a:xfrm>
        </p:spPr>
        <p:txBody>
          <a:bodyPr>
            <a:normAutofit/>
          </a:bodyPr>
          <a:lstStyle/>
          <a:p>
            <a:r>
              <a:rPr lang="en-MY" sz="2400" dirty="0">
                <a:latin typeface="Times New Roman" panose="02020603050405020304" pitchFamily="18" charset="0"/>
                <a:cs typeface="Times New Roman" panose="02020603050405020304" pitchFamily="18" charset="0"/>
              </a:rPr>
              <a:t>In this project, we try to predict if the first stage of a given Falcon 9 launch will land in order to determine the cost of a launch.</a:t>
            </a:r>
          </a:p>
          <a:p>
            <a:r>
              <a:rPr lang="en-MY" sz="2400" dirty="0">
                <a:latin typeface="Times New Roman" panose="02020603050405020304" pitchFamily="18" charset="0"/>
                <a:cs typeface="Times New Roman" panose="02020603050405020304" pitchFamily="18" charset="0"/>
              </a:rPr>
              <a:t>Each feature of a Falcon 9 launch, such as its payload mass or orbit type, may affect the mission outcome in a certain way. </a:t>
            </a:r>
          </a:p>
          <a:p>
            <a:r>
              <a:rPr lang="en-MY" sz="2400" dirty="0">
                <a:latin typeface="Times New Roman" panose="02020603050405020304" pitchFamily="18" charset="0"/>
                <a:cs typeface="Times New Roman" panose="02020603050405020304" pitchFamily="18" charset="0"/>
              </a:rPr>
              <a:t>Several machine learning algorithms are employed to learn the patterns of past Falcon 9 launch data to produce predictive models that can be used to predict the outcome of a Falcon 9 launch.</a:t>
            </a:r>
          </a:p>
          <a:p>
            <a:r>
              <a:rPr lang="en-MY" sz="2400" dirty="0">
                <a:latin typeface="Times New Roman" panose="02020603050405020304" pitchFamily="18" charset="0"/>
                <a:cs typeface="Times New Roman" panose="02020603050405020304" pitchFamily="18" charset="0"/>
              </a:rPr>
              <a:t>The predictive model produced by decision tree algorithm performed the best among the 4 machine learning algorithms employed. </a:t>
            </a:r>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endParaRPr lang="en-US" sz="2400" dirty="0"/>
          </a:p>
          <a:p>
            <a:pPr lvl="1"/>
            <a:endParaRPr lang="en-US" sz="18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16454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US" sz="2400" dirty="0">
                <a:latin typeface="Times New Roman" panose="02020603050405020304" pitchFamily="18" charset="0"/>
                <a:cs typeface="Times New Roman" panose="02020603050405020304" pitchFamily="18" charset="0"/>
              </a:rPr>
              <a:t>We will forecast if the Falcon 9 first stage will land successfully in this event. Due in large part to SpaceX's ability to reuse the first stage, the company offers Falcon 9 rocket launches on its website for 62 million dollars, whereas other companies charge upwards of 165 million dollars per. Thus, we can calculate the launch cost if we can predict whether the first stage will land. If a different business want to compete against SpaceX for a rocket launch, they can utilize this information.</a:t>
            </a:r>
            <a:endParaRPr lang="en-MY"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majority of failed landings are prearranged. SpaceX occasionally does a controlled landing in the water.</a:t>
            </a:r>
          </a:p>
          <a:p>
            <a:r>
              <a:rPr lang="en-US" sz="2400" dirty="0">
                <a:latin typeface="Times New Roman" panose="02020603050405020304" pitchFamily="18" charset="0"/>
                <a:cs typeface="Times New Roman" panose="02020603050405020304" pitchFamily="18" charset="0"/>
              </a:rPr>
              <a:t>Our primary goal is to determine if the Falcon 9 rocket's first stage can land successfully given a specific set of launch parameters, such as the rocket's cargo tonnage, orbit type, launch site, and so forth.</a:t>
            </a:r>
            <a:endParaRPr lang="en-US" sz="1800" dirty="0"/>
          </a:p>
          <a:p>
            <a:pPr lvl="1"/>
            <a:endParaRPr lang="en-US" dirty="0"/>
          </a:p>
          <a:p>
            <a:pPr lvl="1"/>
            <a:endParaRPr lang="en-US" dirty="0"/>
          </a:p>
          <a:p>
            <a:endParaRPr lang="en-US" sz="2400" dirty="0"/>
          </a:p>
          <a:p>
            <a:pPr lvl="1"/>
            <a:endParaRPr lang="en-US" sz="18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126852"/>
          </a:xfrm>
        </p:spPr>
        <p:txBody>
          <a:bodyPr>
            <a:normAutofit lnSpcReduction="10000"/>
          </a:bodyPr>
          <a:lstStyle/>
          <a:p>
            <a:r>
              <a:rPr lang="en-US" sz="2000" dirty="0">
                <a:latin typeface="Times New Roman" panose="02020603050405020304" pitchFamily="18" charset="0"/>
                <a:cs typeface="Times New Roman" panose="02020603050405020304" pitchFamily="18" charset="0"/>
              </a:rPr>
              <a:t>The overall methodology includes:</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Data collection, wrangling, and formatting, using:</a:t>
            </a:r>
          </a:p>
          <a:p>
            <a:pPr lvl="2"/>
            <a:r>
              <a:rPr lang="en-US" sz="1800" dirty="0">
                <a:latin typeface="Times New Roman" panose="02020603050405020304" pitchFamily="18" charset="0"/>
                <a:cs typeface="Times New Roman" panose="02020603050405020304" pitchFamily="18" charset="0"/>
              </a:rPr>
              <a:t>SpaceX API</a:t>
            </a:r>
          </a:p>
          <a:p>
            <a:pPr lvl="2"/>
            <a:r>
              <a:rPr lang="en-US" sz="1800" dirty="0">
                <a:latin typeface="Times New Roman" panose="02020603050405020304" pitchFamily="18" charset="0"/>
                <a:cs typeface="Times New Roman" panose="02020603050405020304" pitchFamily="18" charset="0"/>
              </a:rPr>
              <a:t>Web scraping</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Exploratory data analysis (EDA), using:</a:t>
            </a:r>
          </a:p>
          <a:p>
            <a:pPr lvl="2"/>
            <a:r>
              <a:rPr lang="en-US" sz="1800" dirty="0">
                <a:latin typeface="Times New Roman" panose="02020603050405020304" pitchFamily="18" charset="0"/>
                <a:cs typeface="Times New Roman" panose="02020603050405020304" pitchFamily="18" charset="0"/>
              </a:rPr>
              <a:t>Pandas and NumPy </a:t>
            </a:r>
          </a:p>
          <a:p>
            <a:pPr lvl="2"/>
            <a:r>
              <a:rPr lang="en-US" sz="1800" dirty="0">
                <a:latin typeface="Times New Roman" panose="02020603050405020304" pitchFamily="18" charset="0"/>
                <a:cs typeface="Times New Roman" panose="02020603050405020304" pitchFamily="18" charset="0"/>
              </a:rPr>
              <a:t>SQL</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Data visualization, using:</a:t>
            </a:r>
          </a:p>
          <a:p>
            <a:pPr lvl="2"/>
            <a:r>
              <a:rPr lang="en-US" sz="1800" dirty="0">
                <a:latin typeface="Times New Roman" panose="02020603050405020304" pitchFamily="18" charset="0"/>
                <a:cs typeface="Times New Roman" panose="02020603050405020304" pitchFamily="18" charset="0"/>
              </a:rPr>
              <a:t>Matplotlib and Seaborn</a:t>
            </a:r>
          </a:p>
          <a:p>
            <a:pPr lvl="2"/>
            <a:r>
              <a:rPr lang="en-US" sz="1800" dirty="0">
                <a:latin typeface="Times New Roman" panose="02020603050405020304" pitchFamily="18" charset="0"/>
                <a:cs typeface="Times New Roman" panose="02020603050405020304" pitchFamily="18" charset="0"/>
              </a:rPr>
              <a:t>Folium</a:t>
            </a:r>
          </a:p>
          <a:p>
            <a:pPr lvl="2"/>
            <a:r>
              <a:rPr lang="en-US" sz="1800" dirty="0">
                <a:latin typeface="Times New Roman" panose="02020603050405020304" pitchFamily="18" charset="0"/>
                <a:cs typeface="Times New Roman" panose="02020603050405020304" pitchFamily="18" charset="0"/>
              </a:rPr>
              <a:t>Dash</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Machine learning prediction, using</a:t>
            </a:r>
          </a:p>
          <a:p>
            <a:pPr lvl="2"/>
            <a:r>
              <a:rPr lang="en-US" sz="1800" dirty="0">
                <a:latin typeface="Times New Roman" panose="02020603050405020304" pitchFamily="18" charset="0"/>
                <a:cs typeface="Times New Roman" panose="02020603050405020304" pitchFamily="18" charset="0"/>
              </a:rPr>
              <a:t>Logistic regression</a:t>
            </a:r>
          </a:p>
          <a:p>
            <a:pPr lvl="2"/>
            <a:r>
              <a:rPr lang="en-US" sz="1800" dirty="0">
                <a:latin typeface="Times New Roman" panose="02020603050405020304" pitchFamily="18" charset="0"/>
                <a:cs typeface="Times New Roman" panose="02020603050405020304" pitchFamily="18" charset="0"/>
              </a:rPr>
              <a:t>Support vector machine (SVM)</a:t>
            </a:r>
          </a:p>
          <a:p>
            <a:pPr lvl="2"/>
            <a:r>
              <a:rPr lang="en-US" sz="1800" dirty="0">
                <a:latin typeface="Times New Roman" panose="02020603050405020304" pitchFamily="18" charset="0"/>
                <a:cs typeface="Times New Roman" panose="02020603050405020304" pitchFamily="18" charset="0"/>
              </a:rPr>
              <a:t>Decision tree</a:t>
            </a:r>
          </a:p>
          <a:p>
            <a:pPr lvl="2"/>
            <a:r>
              <a:rPr lang="en-US" sz="1800" dirty="0">
                <a:latin typeface="Times New Roman" panose="02020603050405020304" pitchFamily="18" charset="0"/>
                <a:cs typeface="Times New Roman" panose="02020603050405020304" pitchFamily="18" charset="0"/>
              </a:rPr>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latin typeface="Times New Roman" panose="02020603050405020304" pitchFamily="18" charset="0"/>
                <a:cs typeface="Times New Roman" panose="02020603050405020304" pitchFamily="18" charset="0"/>
              </a:rPr>
              <a:t>SpaceX API</a:t>
            </a:r>
          </a:p>
          <a:p>
            <a:pPr lvl="1"/>
            <a:r>
              <a:rPr lang="en-US" sz="2000" dirty="0">
                <a:latin typeface="Times New Roman" panose="02020603050405020304" pitchFamily="18" charset="0"/>
                <a:cs typeface="Times New Roman" panose="02020603050405020304" pitchFamily="18" charset="0"/>
              </a:rPr>
              <a:t>The API used is </a:t>
            </a:r>
            <a:r>
              <a:rPr lang="en-MY" sz="2000" u="sng" dirty="0">
                <a:latin typeface="Times New Roman" panose="02020603050405020304" pitchFamily="18" charset="0"/>
                <a:cs typeface="Times New Roman" panose="02020603050405020304" pitchFamily="18" charset="0"/>
                <a:hlinkClick r:id="rId2"/>
              </a:rPr>
              <a:t>https://api.spacexdata.com/v4/rockets/</a:t>
            </a:r>
            <a:r>
              <a:rPr lang="en-MY" sz="2000" u="sng" dirty="0">
                <a:latin typeface="Times New Roman" panose="02020603050405020304" pitchFamily="18" charset="0"/>
                <a:cs typeface="Times New Roman" panose="02020603050405020304" pitchFamily="18" charset="0"/>
              </a:rPr>
              <a:t>.</a:t>
            </a:r>
          </a:p>
          <a:p>
            <a:pPr lvl="1"/>
            <a:r>
              <a:rPr lang="en-MY" sz="2000" dirty="0">
                <a:latin typeface="Times New Roman" panose="02020603050405020304" pitchFamily="18" charset="0"/>
                <a:cs typeface="Times New Roman" panose="02020603050405020304" pitchFamily="18" charset="0"/>
              </a:rPr>
              <a:t>The API provides data about many types of rocket launches done by SpaceX, the data is therefore filtered to include only Falcon 9 launches.</a:t>
            </a:r>
          </a:p>
          <a:p>
            <a:pPr lvl="1"/>
            <a:r>
              <a:rPr lang="en-MY" sz="2000" dirty="0">
                <a:latin typeface="Times New Roman" panose="02020603050405020304" pitchFamily="18" charset="0"/>
                <a:cs typeface="Times New Roman" panose="02020603050405020304" pitchFamily="18" charset="0"/>
              </a:rPr>
              <a:t>Every missing value in the data is replaced the mean </a:t>
            </a:r>
            <a:r>
              <a:rPr lang="en-US" sz="2000" dirty="0">
                <a:latin typeface="Times New Roman" panose="02020603050405020304" pitchFamily="18" charset="0"/>
                <a:cs typeface="Times New Roman" panose="02020603050405020304" pitchFamily="18" charset="0"/>
              </a:rPr>
              <a:t>the column that the missing value belongs to. </a:t>
            </a:r>
          </a:p>
          <a:p>
            <a:pPr lvl="1"/>
            <a:r>
              <a:rPr lang="en-US" sz="2000" dirty="0">
                <a:latin typeface="Times New Roman" panose="02020603050405020304" pitchFamily="18" charset="0"/>
                <a:cs typeface="Times New Roman" panose="02020603050405020304" pitchFamily="18" charset="0"/>
              </a:rPr>
              <a:t>We end up with 90 rows or instances and 17 columns or features. The picture below shows the first few rows of the data:</a:t>
            </a:r>
            <a:endParaRPr lang="en-US" sz="1400" dirty="0">
              <a:latin typeface="Times New Roman" panose="02020603050405020304" pitchFamily="18" charset="0"/>
              <a:cs typeface="Times New Roman" panose="02020603050405020304" pitchFamily="18" charset="0"/>
            </a:endParaRPr>
          </a:p>
          <a:p>
            <a:pPr lvl="2"/>
            <a:endParaRPr lang="en-US" sz="1800" dirty="0">
              <a:latin typeface="Times New Roman" panose="02020603050405020304" pitchFamily="18" charset="0"/>
              <a:cs typeface="Times New Roman" panose="02020603050405020304" pitchFamily="18" charset="0"/>
            </a:endParaRPr>
          </a:p>
          <a:p>
            <a:pPr lvl="1"/>
            <a:endParaRPr lang="en-US" dirty="0"/>
          </a:p>
          <a:p>
            <a:pPr lvl="1"/>
            <a:endParaRPr lang="en-US" dirty="0"/>
          </a:p>
          <a:p>
            <a:endParaRPr lang="en-US" sz="2400" dirty="0"/>
          </a:p>
          <a:p>
            <a:pPr lvl="1"/>
            <a:endParaRPr lang="en-US" sz="18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b="1" dirty="0">
                <a:latin typeface="Times New Roman" panose="02020603050405020304" pitchFamily="18" charset="0"/>
                <a:cs typeface="Times New Roman" panose="02020603050405020304" pitchFamily="18" charset="0"/>
              </a:rPr>
              <a:t>METHODOLOGY</a:t>
            </a:r>
          </a:p>
          <a:p>
            <a:pPr>
              <a:spcBef>
                <a:spcPts val="500"/>
              </a:spcBef>
            </a:pPr>
            <a:r>
              <a:rPr lang="en-US" sz="3000" b="1" dirty="0">
                <a:latin typeface="Times New Roman" panose="02020603050405020304" pitchFamily="18" charset="0"/>
                <a:cs typeface="Times New Roman" panose="02020603050405020304" pitchFamily="18" charset="0"/>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820194"/>
            <a:ext cx="12192000" cy="2037806"/>
          </a:xfrm>
          <a:prstGeom prst="rect">
            <a:avLst/>
          </a:prstGeom>
        </p:spPr>
      </p:pic>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latin typeface="Times New Roman" panose="02020603050405020304" pitchFamily="18" charset="0"/>
                <a:cs typeface="Times New Roman" panose="02020603050405020304" pitchFamily="18" charset="0"/>
              </a:rPr>
              <a:t>Web scraping</a:t>
            </a:r>
          </a:p>
          <a:p>
            <a:pPr lvl="1"/>
            <a:r>
              <a:rPr lang="en-US" sz="2000" dirty="0">
                <a:latin typeface="Times New Roman" panose="02020603050405020304" pitchFamily="18" charset="0"/>
                <a:cs typeface="Times New Roman" panose="02020603050405020304" pitchFamily="18" charset="0"/>
              </a:rPr>
              <a:t>The data is scraped from  </a:t>
            </a:r>
            <a:r>
              <a:rPr lang="en-MY" sz="2000" dirty="0">
                <a:latin typeface="Times New Roman" panose="02020603050405020304" pitchFamily="18" charset="0"/>
                <a:cs typeface="Times New Roman" panose="02020603050405020304" pitchFamily="18" charset="0"/>
                <a:hlinkClick r:id="rId2"/>
              </a:rPr>
              <a:t>https://en.wikipedia.org/w/index.php?title=List_of_Falcon_9_and_Falcon_Heavy_launches&amp;oldid=1027686922</a:t>
            </a:r>
            <a:endParaRPr lang="en-MY" sz="2000" dirty="0">
              <a:latin typeface="Times New Roman" panose="02020603050405020304" pitchFamily="18" charset="0"/>
              <a:cs typeface="Times New Roman" panose="02020603050405020304" pitchFamily="18" charset="0"/>
            </a:endParaRPr>
          </a:p>
          <a:p>
            <a:pPr lvl="1"/>
            <a:r>
              <a:rPr lang="en-MY" sz="2000" dirty="0">
                <a:latin typeface="Times New Roman" panose="02020603050405020304" pitchFamily="18" charset="0"/>
                <a:cs typeface="Times New Roman" panose="02020603050405020304" pitchFamily="18" charset="0"/>
              </a:rPr>
              <a:t>The website contains only the data about Falcon 9 launches.</a:t>
            </a:r>
          </a:p>
          <a:p>
            <a:pPr lvl="1"/>
            <a:r>
              <a:rPr lang="en-US" sz="2000" dirty="0">
                <a:latin typeface="Times New Roman" panose="02020603050405020304" pitchFamily="18" charset="0"/>
                <a:cs typeface="Times New Roman" panose="02020603050405020304" pitchFamily="18" charset="0"/>
              </a:rPr>
              <a:t>We end up with 121 rows or instances and 11 columns or features. The picture below shows the first few rows of the data:</a:t>
            </a:r>
            <a:endParaRPr lang="en-US" sz="1400" dirty="0">
              <a:latin typeface="Times New Roman" panose="02020603050405020304" pitchFamily="18" charset="0"/>
              <a:cs typeface="Times New Roman" panose="02020603050405020304" pitchFamily="18" charset="0"/>
            </a:endParaRPr>
          </a:p>
          <a:p>
            <a:pPr lvl="2"/>
            <a:endParaRPr lang="en-US" sz="1800" dirty="0"/>
          </a:p>
          <a:p>
            <a:pPr lvl="1"/>
            <a:endParaRPr lang="en-US" dirty="0"/>
          </a:p>
          <a:p>
            <a:pPr lvl="1"/>
            <a:endParaRPr lang="en-US" dirty="0"/>
          </a:p>
          <a:p>
            <a:endParaRPr lang="en-US" sz="2400" dirty="0"/>
          </a:p>
          <a:p>
            <a:pPr lvl="1"/>
            <a:endParaRPr lang="en-US" sz="18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METHODOLOGY</a:t>
            </a:r>
          </a:p>
          <a:p>
            <a:pPr>
              <a:spcBef>
                <a:spcPts val="500"/>
              </a:spcBef>
            </a:pPr>
            <a:r>
              <a:rPr lang="en-US" sz="3400" b="1" dirty="0">
                <a:latin typeface="Times New Roman" panose="02020603050405020304" pitchFamily="18" charset="0"/>
                <a:cs typeface="Times New Roman" panose="02020603050405020304" pitchFamily="18" charset="0"/>
              </a:rPr>
              <a:t>       Data collection, wrangling, and formatting </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439845"/>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670167" y="1533351"/>
            <a:ext cx="10515600" cy="2220502"/>
          </a:xfrm>
        </p:spPr>
        <p:txBody>
          <a:bodyPr>
            <a:normAutofit/>
          </a:bodyPr>
          <a:lstStyle/>
          <a:p>
            <a:r>
              <a:rPr lang="en-US" sz="2400" dirty="0">
                <a:latin typeface="Times New Roman" panose="02020603050405020304" pitchFamily="18" charset="0"/>
                <a:cs typeface="Times New Roman" panose="02020603050405020304" pitchFamily="18" charset="0"/>
              </a:rPr>
              <a:t>The data is later processed so that there are no missing entries and categorical features are encoded using one-hot encoding.</a:t>
            </a:r>
          </a:p>
          <a:p>
            <a:r>
              <a:rPr lang="en-US" sz="2400" dirty="0">
                <a:latin typeface="Times New Roman" panose="02020603050405020304" pitchFamily="18" charset="0"/>
                <a:cs typeface="Times New Roman" panose="02020603050405020304" pitchFamily="18" charset="0"/>
              </a:rPr>
              <a:t>An extra column called ‘Class’ is also added to the data frame. The column ‘Class’ contains 0 if a given launch is failed and 1 if it is successful.</a:t>
            </a:r>
          </a:p>
          <a:p>
            <a:r>
              <a:rPr lang="en-US" sz="2400" dirty="0">
                <a:latin typeface="Times New Roman" panose="02020603050405020304" pitchFamily="18" charset="0"/>
                <a:cs typeface="Times New Roman" panose="02020603050405020304" pitchFamily="18" charset="0"/>
              </a:rPr>
              <a:t>In the end, we end up with 90 rows or instances and 83 columns or features.</a:t>
            </a:r>
            <a:endParaRPr lang="en-US" sz="1800"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lvl="1"/>
            <a:endParaRPr lang="en-US" dirty="0"/>
          </a:p>
          <a:p>
            <a:endParaRPr lang="en-US" sz="2400" dirty="0"/>
          </a:p>
          <a:p>
            <a:pPr lvl="1"/>
            <a:endParaRPr lang="en-US" sz="1800"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METHODOLOGY</a:t>
            </a:r>
          </a:p>
          <a:p>
            <a:pPr>
              <a:spcBef>
                <a:spcPts val="500"/>
              </a:spcBef>
            </a:pPr>
            <a:r>
              <a:rPr lang="en-US" sz="3400" b="1" dirty="0">
                <a:latin typeface="Times New Roman" panose="02020603050405020304" pitchFamily="18" charset="0"/>
                <a:cs typeface="Times New Roman" panose="02020603050405020304" pitchFamily="18" charset="0"/>
              </a:rPr>
              <a:t>       Data collection, wrangling, and formatting </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12902"/>
            <a:ext cx="10515600" cy="4326873"/>
          </a:xfrm>
        </p:spPr>
        <p:txBody>
          <a:bodyPr>
            <a:normAutofit/>
          </a:bodyPr>
          <a:lstStyle/>
          <a:p>
            <a:r>
              <a:rPr lang="en-US" sz="2400" dirty="0">
                <a:latin typeface="Times New Roman" panose="02020603050405020304" pitchFamily="18" charset="0"/>
                <a:cs typeface="Times New Roman" panose="02020603050405020304" pitchFamily="18" charset="0"/>
              </a:rPr>
              <a:t>Pandas and NumPy</a:t>
            </a:r>
          </a:p>
          <a:p>
            <a:pPr lvl="1"/>
            <a:r>
              <a:rPr lang="en-US" sz="2000" dirty="0">
                <a:latin typeface="Times New Roman" panose="02020603050405020304" pitchFamily="18" charset="0"/>
                <a:cs typeface="Times New Roman" panose="02020603050405020304" pitchFamily="18" charset="0"/>
              </a:rPr>
              <a:t>Functions from the Pandas and NumPy libraries are used to derive basic information about the data collected, which includes:</a:t>
            </a:r>
          </a:p>
          <a:p>
            <a:pPr lvl="2"/>
            <a:r>
              <a:rPr lang="en-US" sz="1800" dirty="0">
                <a:latin typeface="Times New Roman" panose="02020603050405020304" pitchFamily="18" charset="0"/>
                <a:cs typeface="Times New Roman" panose="02020603050405020304" pitchFamily="18" charset="0"/>
              </a:rPr>
              <a:t>The number of launches on each launch site</a:t>
            </a:r>
          </a:p>
          <a:p>
            <a:pPr lvl="2"/>
            <a:r>
              <a:rPr lang="en-US" sz="1800" dirty="0">
                <a:latin typeface="Times New Roman" panose="02020603050405020304" pitchFamily="18" charset="0"/>
                <a:cs typeface="Times New Roman" panose="02020603050405020304" pitchFamily="18" charset="0"/>
              </a:rPr>
              <a:t>The number of occurrence of each orbit</a:t>
            </a:r>
          </a:p>
          <a:p>
            <a:pPr lvl="2"/>
            <a:r>
              <a:rPr lang="en-US" sz="1800" dirty="0">
                <a:latin typeface="Times New Roman" panose="02020603050405020304" pitchFamily="18" charset="0"/>
                <a:cs typeface="Times New Roman" panose="02020603050405020304" pitchFamily="18" charset="0"/>
              </a:rPr>
              <a:t>The number and occurrence of each mission outcome</a:t>
            </a:r>
          </a:p>
          <a:p>
            <a:r>
              <a:rPr lang="en-US" sz="2400" dirty="0">
                <a:latin typeface="Times New Roman" panose="02020603050405020304" pitchFamily="18" charset="0"/>
                <a:cs typeface="Times New Roman" panose="02020603050405020304" pitchFamily="18" charset="0"/>
              </a:rPr>
              <a:t>SQL</a:t>
            </a:r>
          </a:p>
          <a:p>
            <a:pPr lvl="1"/>
            <a:r>
              <a:rPr lang="en-US" sz="2000" dirty="0">
                <a:latin typeface="Times New Roman" panose="02020603050405020304" pitchFamily="18" charset="0"/>
                <a:cs typeface="Times New Roman" panose="02020603050405020304" pitchFamily="18" charset="0"/>
              </a:rPr>
              <a:t>The data is queried using SQL to answer several questions about the data such as:</a:t>
            </a:r>
          </a:p>
          <a:p>
            <a:pPr lvl="2"/>
            <a:r>
              <a:rPr lang="en-US" sz="1800" dirty="0">
                <a:latin typeface="Times New Roman" panose="02020603050405020304" pitchFamily="18" charset="0"/>
                <a:cs typeface="Times New Roman" panose="02020603050405020304" pitchFamily="18" charset="0"/>
              </a:rPr>
              <a:t>The names of the unique launch sites in the space mission</a:t>
            </a:r>
          </a:p>
          <a:p>
            <a:pPr lvl="2"/>
            <a:r>
              <a:rPr lang="en-US" sz="1800" dirty="0">
                <a:latin typeface="Times New Roman" panose="02020603050405020304" pitchFamily="18" charset="0"/>
                <a:cs typeface="Times New Roman" panose="02020603050405020304" pitchFamily="18" charset="0"/>
              </a:rPr>
              <a:t>The total payload mass carried by boosters launched by NASA (CRS)</a:t>
            </a:r>
          </a:p>
          <a:p>
            <a:pPr lvl="2"/>
            <a:r>
              <a:rPr lang="en-US" sz="1800" dirty="0">
                <a:latin typeface="Times New Roman" panose="02020603050405020304" pitchFamily="18" charset="0"/>
                <a:cs typeface="Times New Roman" panose="02020603050405020304" pitchFamily="18" charset="0"/>
              </a:rPr>
              <a:t>The average payload mass carried by booster version F9 v1.1</a:t>
            </a:r>
            <a:endParaRPr lang="en-US" sz="2600" dirty="0">
              <a:latin typeface="Times New Roman" panose="02020603050405020304" pitchFamily="18" charset="0"/>
              <a:cs typeface="Times New Roman" panose="02020603050405020304" pitchFamily="18" charset="0"/>
            </a:endParaRPr>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Times New Roman" panose="02020603050405020304" pitchFamily="18" charset="0"/>
                <a:cs typeface="Times New Roman" panose="02020603050405020304" pitchFamily="18" charset="0"/>
              </a:rPr>
              <a:t>METHODOLOGY</a:t>
            </a:r>
          </a:p>
          <a:p>
            <a:pPr>
              <a:spcBef>
                <a:spcPts val="500"/>
              </a:spcBef>
            </a:pPr>
            <a:r>
              <a:rPr lang="en-US" sz="3400" b="1" dirty="0">
                <a:latin typeface="Times New Roman" panose="02020603050405020304" pitchFamily="18" charset="0"/>
                <a:cs typeface="Times New Roman" panose="02020603050405020304" pitchFamily="18" charset="0"/>
              </a:rPr>
              <a:t>       Exploratory Data Analysis (EDA) </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ds-capstone-template-coursera</Template>
  <TotalTime>392</TotalTime>
  <Words>2011</Words>
  <Application>Microsoft Office PowerPoint</Application>
  <PresentationFormat>Widescreen</PresentationFormat>
  <Paragraphs>287</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Abadi</vt:lpstr>
      <vt:lpstr>Arial</vt:lpstr>
      <vt:lpstr>IBM Plex Mono SemiBold</vt:lpstr>
      <vt:lpstr>Times New Roman</vt:lpstr>
      <vt:lpstr>Tw Cen MT</vt:lpstr>
      <vt:lpstr>Custom Design</vt:lpstr>
      <vt:lpstr>Applied Data Science capstone</vt:lpstr>
      <vt:lpstr>PowerPoint Presentation</vt:lpstr>
      <vt:lpstr>Outline</vt:lpstr>
      <vt:lpstr>Outline</vt:lpstr>
      <vt:lpstr>Outline</vt:lpstr>
      <vt:lpstr>PowerPoint Presentation</vt:lpstr>
      <vt:lpstr>PowerPoint Presentation</vt:lpstr>
      <vt:lpstr>Outline</vt:lpstr>
      <vt:lpstr>PowerPoint Presentation</vt:lpstr>
      <vt:lpstr>PowerPoint Presentation</vt:lpstr>
      <vt:lpstr>Outline</vt:lpstr>
      <vt:lpstr>Outline</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Faiz Syed</cp:lastModifiedBy>
  <cp:revision>203</cp:revision>
  <dcterms:created xsi:type="dcterms:W3CDTF">2022-01-04T01:00:05Z</dcterms:created>
  <dcterms:modified xsi:type="dcterms:W3CDTF">2024-11-16T23:00:49Z</dcterms:modified>
</cp:coreProperties>
</file>